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9" r:id="rId3"/>
    <p:sldId id="309" r:id="rId4"/>
    <p:sldId id="268" r:id="rId5"/>
    <p:sldId id="305" r:id="rId6"/>
    <p:sldId id="261" r:id="rId7"/>
    <p:sldId id="265" r:id="rId8"/>
    <p:sldId id="306" r:id="rId9"/>
    <p:sldId id="301" r:id="rId10"/>
    <p:sldId id="266" r:id="rId11"/>
    <p:sldId id="310" r:id="rId12"/>
    <p:sldId id="313" r:id="rId13"/>
    <p:sldId id="272" r:id="rId14"/>
    <p:sldId id="312" r:id="rId15"/>
    <p:sldId id="280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2"/>
    <p:restoredTop sz="81239" autoAdjust="0"/>
  </p:normalViewPr>
  <p:slideViewPr>
    <p:cSldViewPr snapToGrid="0" snapToObjects="1">
      <p:cViewPr varScale="1">
        <p:scale>
          <a:sx n="92" d="100"/>
          <a:sy n="92" d="100"/>
        </p:scale>
        <p:origin x="1146" y="96"/>
      </p:cViewPr>
      <p:guideLst/>
    </p:cSldViewPr>
  </p:slideViewPr>
  <p:outlineViewPr>
    <p:cViewPr>
      <p:scale>
        <a:sx n="33" d="100"/>
        <a:sy n="33" d="100"/>
      </p:scale>
      <p:origin x="0" y="-3496"/>
    </p:cViewPr>
  </p:outlin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E9D9-7F8B-7D4A-807E-B98B67FADAB1}" type="datetimeFigureOut">
              <a:rPr lang="en-US" smtClean="0"/>
              <a:t>1/12/2020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114CA-6496-BA4A-8467-24BFA6F5F9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5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7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2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83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8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52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34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8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1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9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4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2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5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67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46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14CA-6496-BA4A-8467-24BFA6F5F9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8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2C7D-D0B2-9749-942E-FC4CD6EBDA90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4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A7-91C6-124F-A392-A27FDA0C765A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4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0350-7B3C-D948-8646-B613CEA1A0D8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8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1D61-0E3B-9641-99F8-F72DE78D00D4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4A69-E1B8-DC4D-89C2-8DDBE62D36B1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5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D410-214B-EE48-BAA0-3FA89430F476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B063-A25D-2643-87BF-586D74D2657C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2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B96C-3655-254C-88A4-4A42C8100613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36D6-56D5-AB48-A345-30A40431317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2DBD-AFF4-A348-9BB9-B9092D9662B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CC6F-6C2F-2C46-AA73-C789A9BBAE07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8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478C5-38BA-ED4F-BFCB-3F92F40AB34C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22235-CF1F-CA40-A329-C57CB8BC74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0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6" y="3512587"/>
            <a:ext cx="12179294" cy="1385660"/>
          </a:xfrm>
        </p:spPr>
        <p:txBody>
          <a:bodyPr>
            <a:noAutofit/>
          </a:bodyPr>
          <a:lstStyle/>
          <a:p>
            <a:r>
              <a:rPr lang="en-US" sz="2800" dirty="0"/>
              <a:t>Exploring Effective Fuzzing Strategies to Analyze Communication Protocols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Yurong Chen, Tian Lan, Guru Venkataramani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308"/>
            <a:ext cx="3671304" cy="1697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337"/>
            <a:ext cx="2070634" cy="138042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3383238"/>
            <a:ext cx="12192000" cy="6302"/>
          </a:xfrm>
          <a:prstGeom prst="line">
            <a:avLst/>
          </a:prstGeom>
          <a:ln w="381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560"/>
            <a:ext cx="3810000" cy="1143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3" y="546153"/>
            <a:ext cx="7742761" cy="2814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2904836" y="5702383"/>
            <a:ext cx="63823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charset="0"/>
                <a:ea typeface="Times New Roman" charset="0"/>
                <a:cs typeface="Times New Roman" charset="0"/>
              </a:rPr>
              <a:t>ACM CCS FEAST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04" y="5518860"/>
            <a:ext cx="2222425" cy="10133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3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Instrumenting testing programs (maybe delete)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Servers and clients are distributed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standalone program is needed for fuzzing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protocol APIs, put state transition together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Typically one complete session can be put into a while loop, such as OpenSSL handshake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F409-7084-224D-A11B-BB838FF8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D44BC-97FA-A34D-A0B4-54187DFAD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Progression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Current state f1, when interesting p1 triggers new code coverage, trap f1 and fuzz p2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Regression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Current state f2, when fuzzing p2 is exhausted, step back to previous state f1, and continue fuzzing p1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DFS backtracking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f1 =&gt; f2 =&gt; f3 =&gt; f4 =&gt; f3’ =&gt; f2’ =&gt; f1’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ED5E-D000-8647-A870-0A1F389A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3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60AC-D05D-9843-AA6F-88AF6749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Policy: what to monitor?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A1E7-21D1-9C41-940E-263093DD1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Key: variables that indicates state changes in the protocol</a:t>
            </a:r>
          </a:p>
          <a:p>
            <a:r>
              <a:rPr lang="en-US" dirty="0"/>
              <a:t>Indicators:</a:t>
            </a:r>
          </a:p>
          <a:p>
            <a:pPr lvl="1"/>
            <a:r>
              <a:rPr lang="en-US" dirty="0"/>
              <a:t>Code coverage</a:t>
            </a:r>
          </a:p>
          <a:p>
            <a:pPr lvl="1"/>
            <a:r>
              <a:rPr lang="en-US" dirty="0"/>
              <a:t>New packet flight</a:t>
            </a:r>
          </a:p>
          <a:p>
            <a:pPr lvl="1"/>
            <a:r>
              <a:rPr lang="en-US" dirty="0"/>
              <a:t>Packet change: packet type, length, or combined signature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CB908-9A00-4B43-A87C-1A3E452F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8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0B0A8-6BDB-401B-AC53-C45D0C57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packet fuzzing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74EFC1-0575-4A3C-813C-343F0E01C111}"/>
              </a:ext>
            </a:extLst>
          </p:cNvPr>
          <p:cNvSpPr txBox="1">
            <a:spLocks/>
          </p:cNvSpPr>
          <p:nvPr/>
        </p:nvSpPr>
        <p:spPr>
          <a:xfrm>
            <a:off x="8296726" y="5529883"/>
            <a:ext cx="3043835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OpenSSL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7284D-EA2C-5744-B353-1BD37EAC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84" y="66674"/>
            <a:ext cx="6975231" cy="52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0B0A8-6BDB-401B-AC53-C45D0C57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Stateful fuzzing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74EFC1-0575-4A3C-813C-343F0E01C111}"/>
              </a:ext>
            </a:extLst>
          </p:cNvPr>
          <p:cNvSpPr txBox="1">
            <a:spLocks/>
          </p:cNvSpPr>
          <p:nvPr/>
        </p:nvSpPr>
        <p:spPr>
          <a:xfrm>
            <a:off x="8296726" y="5529883"/>
            <a:ext cx="3043835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OpenSSL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0B47D-163A-8F47-B544-B4A03ED5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1" y="249856"/>
            <a:ext cx="8661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71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Comparison among different Q power scheduling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Partial fuzzing: packet field fuzzing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2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1044869"/>
            <a:ext cx="5455917" cy="2523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6043" y="1065328"/>
            <a:ext cx="5455917" cy="2482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48445-CAB9-41FC-BFA4-224ABD4D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6001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3280" y="3706773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N00014-17-1-2786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&amp;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N00014-15-1-2210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3661" y="6486575"/>
            <a:ext cx="2743200" cy="365125"/>
          </a:xfrm>
        </p:spPr>
        <p:txBody>
          <a:bodyPr/>
          <a:lstStyle/>
          <a:p>
            <a:fld id="{AC222235-CF1F-CA40-A329-C57CB8BC745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8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4DDB-811B-6741-BAB2-0A46D0A3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</a:t>
            </a:r>
            <a:r>
              <a:rPr lang="en-US" dirty="0" err="1"/>
              <a:t>fuzzers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5787B-11DC-5B4A-BA59-8D05B51E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Whitebox</a:t>
            </a:r>
            <a:endParaRPr lang="en-US" dirty="0"/>
          </a:p>
          <a:p>
            <a:pPr lvl="1"/>
            <a:r>
              <a:rPr lang="en-US" dirty="0" err="1"/>
              <a:t>sulley</a:t>
            </a:r>
            <a:r>
              <a:rPr lang="en-US" dirty="0"/>
              <a:t>, </a:t>
            </a:r>
            <a:r>
              <a:rPr lang="en-US" dirty="0" err="1"/>
              <a:t>boofuzz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generate packets based on known specifications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Blackbox</a:t>
            </a:r>
          </a:p>
          <a:p>
            <a:pPr lvl="1"/>
            <a:r>
              <a:rPr lang="en-US" dirty="0"/>
              <a:t>reverse protocol states/ packet formats: inaccurate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37DA5-C2C1-9B47-9C04-E3DB7CBB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BBADF-67F5-8741-B219-9ACE8226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031" y="493395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2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3EA3-B037-8A49-BE37-EB091545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Coverage-guided </a:t>
            </a:r>
            <a:r>
              <a:rPr lang="en-US" dirty="0" err="1"/>
              <a:t>greybox</a:t>
            </a:r>
            <a:r>
              <a:rPr lang="en-US" dirty="0"/>
              <a:t> </a:t>
            </a:r>
            <a:r>
              <a:rPr lang="en-US" dirty="0" err="1"/>
              <a:t>fuzzers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FAF41-0C75-594D-8F7F-6AA04763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greybox</a:t>
            </a:r>
            <a:r>
              <a:rPr lang="en-US" dirty="0"/>
              <a:t> </a:t>
            </a:r>
            <a:r>
              <a:rPr lang="en-US" dirty="0" err="1"/>
              <a:t>fuzzers</a:t>
            </a:r>
            <a:r>
              <a:rPr lang="en-US" dirty="0"/>
              <a:t>: AFL, AFL++, angora…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monitor program execution to get {execution paths, code coverage} as a feedback to guide further input mutation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Each basic block is assigned a unique ID during compilation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Each runtime execution path is then expressed by F(id</a:t>
            </a:r>
            <a:r>
              <a:rPr lang="en-US" baseline="-25000" dirty="0"/>
              <a:t>1</a:t>
            </a:r>
            <a:r>
              <a:rPr lang="en-US" dirty="0"/>
              <a:t>, id</a:t>
            </a:r>
            <a:r>
              <a:rPr lang="en-US" baseline="-25000" dirty="0"/>
              <a:t>2</a:t>
            </a:r>
            <a:r>
              <a:rPr lang="en-US" dirty="0"/>
              <a:t>, id</a:t>
            </a:r>
            <a:r>
              <a:rPr lang="en-US" baseline="-25000" dirty="0"/>
              <a:t>3</a:t>
            </a:r>
            <a:r>
              <a:rPr lang="en-US" dirty="0"/>
              <a:t>,…)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Each input that trigger new value of F(id</a:t>
            </a:r>
            <a:r>
              <a:rPr lang="en-US" baseline="-25000" dirty="0"/>
              <a:t>1</a:t>
            </a:r>
            <a:r>
              <a:rPr lang="en-US" dirty="0"/>
              <a:t>, id</a:t>
            </a:r>
            <a:r>
              <a:rPr lang="en-US" baseline="-25000" dirty="0"/>
              <a:t>2</a:t>
            </a:r>
            <a:r>
              <a:rPr lang="en-US" dirty="0"/>
              <a:t>, id</a:t>
            </a:r>
            <a:r>
              <a:rPr lang="en-US" baseline="-25000" dirty="0"/>
              <a:t>3</a:t>
            </a:r>
            <a:r>
              <a:rPr lang="en-US" dirty="0"/>
              <a:t>,…) will be given more resources of fuzzing (more air time and more mutation)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30E46-F11A-3B45-B0F4-3D3CD3B7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38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B282-08B5-4341-84DA-1DF9AD87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Challenges when applied to protocol fuzzing…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0E871-BD22-4BA0-A501-E6879EF21EA9}"/>
              </a:ext>
            </a:extLst>
          </p:cNvPr>
          <p:cNvSpPr txBox="1"/>
          <p:nvPr/>
        </p:nvSpPr>
        <p:spPr>
          <a:xfrm>
            <a:off x="838200" y="1980630"/>
            <a:ext cx="6717792" cy="3233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server and client programs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packet flights: multiple fuzzing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Stateful execution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5BF077-42F9-BB45-AFE2-F272C281B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6688" y="2936630"/>
            <a:ext cx="4502851" cy="3602281"/>
          </a:xfrm>
        </p:spPr>
      </p:pic>
    </p:spTree>
    <p:extLst>
      <p:ext uri="{BB962C8B-B14F-4D97-AF65-F5344CB8AC3E}">
        <p14:creationId xmlns:p14="http://schemas.microsoft.com/office/powerpoint/2010/main" val="19354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2D38F-ABE9-6C4E-BFD6-92B01F72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</a:rPr>
              <a:t>Example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57F93C-0E79-1A44-8A34-045DB5677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2512664"/>
            <a:ext cx="11496821" cy="39921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222D7-37B0-984C-9F61-5F773DFA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0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25EA03-D3F3-40BC-80FD-999E84AB664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2B70B725-07B0-4EB9-A2D7-AE7B6CFFED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5B2C47C6-EA4D-46C3-8760-73C0913529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226903"/>
            <a:ext cx="7164493" cy="6874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of Design</a:t>
            </a:r>
            <a:endParaRPr lang="en-US" dirty="0">
              <a:solidFill>
                <a:schemeClr val="bg1"/>
              </a:solidFill>
              <a:highlight>
                <a:srgbClr val="8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372" y="2134388"/>
            <a:ext cx="7854627" cy="3503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Able to store/reactivate protocol states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DFS (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</a:rPr>
              <a:t>backtracing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Able to fuzz any packet at any stage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Fork server</a:t>
            </a:r>
          </a:p>
          <a:p>
            <a:r>
              <a:rPr lang="en-US" dirty="0">
                <a:solidFill>
                  <a:schemeClr val="bg1"/>
                </a:solidFill>
              </a:rPr>
              <a:t>Able to switch fuzzing stage flexibly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Progression and regression policies</a:t>
            </a:r>
          </a:p>
          <a:p>
            <a:endParaRPr lang="en-US" dirty="0">
              <a:solidFill>
                <a:schemeClr val="bg1"/>
              </a:solidFill>
              <a:highlight>
                <a:srgbClr val="800000"/>
              </a:highlight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57ADE0-51FF-43D5-83E3-DAF80F72B609}"/>
              </a:ext>
            </a:extLst>
          </p:cNvPr>
          <p:cNvSpPr txBox="1">
            <a:spLocks/>
          </p:cNvSpPr>
          <p:nvPr/>
        </p:nvSpPr>
        <p:spPr>
          <a:xfrm>
            <a:off x="4384038" y="1066801"/>
            <a:ext cx="7164493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Ideas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5F3F-7048-497D-8BB1-04FF06B1C44E}"/>
              </a:ext>
            </a:extLst>
          </p:cNvPr>
          <p:cNvSpPr/>
          <p:nvPr/>
        </p:nvSpPr>
        <p:spPr>
          <a:xfrm>
            <a:off x="-204009" y="2461846"/>
            <a:ext cx="277136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8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Stateful</a:t>
            </a:r>
          </a:p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8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Fuzzer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highlight>
                <a:srgbClr val="8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8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wanted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8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235-CF1F-CA40-A329-C57CB8BC745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2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</a:rPr>
              <a:t>System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97782" y="5444835"/>
            <a:ext cx="1054331" cy="390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57D06-A954-2241-9335-75177494A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92" y="226158"/>
            <a:ext cx="7338158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6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7F307-E5A9-194A-ADDD-8ADE34FE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AFL </a:t>
            </a:r>
            <a:r>
              <a:rPr lang="en-US" sz="2800" dirty="0" err="1"/>
              <a:t>Forkserver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39514-45B5-F044-9B8C-9049CD81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586068" cy="34156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Developed to avoid repeated “</a:t>
            </a:r>
            <a:r>
              <a:rPr lang="en-US" i="1" dirty="0" err="1"/>
              <a:t>execv</a:t>
            </a:r>
            <a:r>
              <a:rPr lang="en-US" i="1" dirty="0"/>
              <a:t>()</a:t>
            </a:r>
            <a:r>
              <a:rPr lang="en-US" dirty="0"/>
              <a:t>”, which is an expensive </a:t>
            </a:r>
            <a:r>
              <a:rPr lang="en-US" dirty="0" err="1"/>
              <a:t>syscall</a:t>
            </a:r>
            <a:r>
              <a:rPr lang="en-US" dirty="0"/>
              <a:t>. Instead, use </a:t>
            </a:r>
            <a:r>
              <a:rPr lang="en-US" i="1" dirty="0"/>
              <a:t>“fork()” </a:t>
            </a:r>
            <a:r>
              <a:rPr lang="en-US" dirty="0"/>
              <a:t>to spawn new fuzzing instances</a:t>
            </a:r>
            <a:endParaRPr lang="en-US" i="1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2904B7D-297C-9F4A-BE84-B3C598C7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30" y="80756"/>
            <a:ext cx="5425634" cy="5410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66CD8-DEE7-9443-8263-9ADF2B48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64520-3490-BB4F-A5D8-C2992A339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8" y="623392"/>
            <a:ext cx="475875" cy="497506"/>
          </a:xfrm>
          <a:prstGeom prst="rect">
            <a:avLst/>
          </a:prstGeom>
        </p:spPr>
      </p:pic>
      <p:pic>
        <p:nvPicPr>
          <p:cNvPr id="12" name="Graphic 11" descr="Fork">
            <a:extLst>
              <a:ext uri="{FF2B5EF4-FFF2-40B4-BE49-F238E27FC236}">
                <a16:creationId xmlns:a16="http://schemas.microsoft.com/office/drawing/2014/main" id="{AFCDD541-B372-7D42-BA49-11F97C9D0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108320">
            <a:off x="4914704" y="559646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B2B453-B8C0-234D-AEC3-889BD26542F5}"/>
              </a:ext>
            </a:extLst>
          </p:cNvPr>
          <p:cNvSpPr txBox="1"/>
          <p:nvPr/>
        </p:nvSpPr>
        <p:spPr>
          <a:xfrm>
            <a:off x="5692862" y="5490955"/>
            <a:ext cx="6143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Fuzzer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forks a child process fork server (FS)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FS forks each child process to run testing program (TP)</a:t>
            </a:r>
          </a:p>
        </p:txBody>
      </p:sp>
    </p:spTree>
    <p:extLst>
      <p:ext uri="{BB962C8B-B14F-4D97-AF65-F5344CB8AC3E}">
        <p14:creationId xmlns:p14="http://schemas.microsoft.com/office/powerpoint/2010/main" val="13272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D8712-7BE2-499B-9BBF-85480868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</a:rPr>
              <a:t>State-aware </a:t>
            </a:r>
            <a:r>
              <a:rPr lang="en-US" sz="3200" kern="1200" dirty="0" err="1">
                <a:solidFill>
                  <a:schemeClr val="bg1"/>
                </a:solidFill>
              </a:rPr>
              <a:t>fuzzer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94A7F-F000-41B1-8FA4-0EE11F25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22235-CF1F-CA40-A329-C57CB8BC745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03C3FB-D99B-454C-8986-EEEB942FF73D}"/>
              </a:ext>
            </a:extLst>
          </p:cNvPr>
          <p:cNvGrpSpPr/>
          <p:nvPr/>
        </p:nvGrpSpPr>
        <p:grpSpPr>
          <a:xfrm>
            <a:off x="1089708" y="2817809"/>
            <a:ext cx="772969" cy="338554"/>
            <a:chOff x="2198077" y="2162908"/>
            <a:chExt cx="910559" cy="431877"/>
          </a:xfrm>
          <a:solidFill>
            <a:schemeClr val="accent4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FCB52F-37B7-A14A-997B-EC5B25538419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0B9028-070A-C841-88FD-9CA896541FBC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A6878F-2722-2149-9B6E-74722E4D8CDC}"/>
              </a:ext>
            </a:extLst>
          </p:cNvPr>
          <p:cNvGrpSpPr/>
          <p:nvPr/>
        </p:nvGrpSpPr>
        <p:grpSpPr>
          <a:xfrm>
            <a:off x="1776372" y="2817809"/>
            <a:ext cx="772969" cy="338554"/>
            <a:chOff x="2198077" y="2162908"/>
            <a:chExt cx="910559" cy="4318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7741DB-0608-E84B-93D9-8B658B4F9C47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D3548C-0887-B345-BD3C-440CB9C56972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FBCE7-126B-9443-83D9-2C7278FB8474}"/>
              </a:ext>
            </a:extLst>
          </p:cNvPr>
          <p:cNvGrpSpPr/>
          <p:nvPr/>
        </p:nvGrpSpPr>
        <p:grpSpPr>
          <a:xfrm>
            <a:off x="2458062" y="2813214"/>
            <a:ext cx="772969" cy="338554"/>
            <a:chOff x="2198077" y="2162908"/>
            <a:chExt cx="910559" cy="4318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96707C-CDBA-EF45-93A5-B000A225E16F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0D1BD1-A1EB-934E-993F-B599D3324008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6A1505-BAF7-394F-B0C9-6CF9DA53C5D2}"/>
              </a:ext>
            </a:extLst>
          </p:cNvPr>
          <p:cNvGrpSpPr/>
          <p:nvPr/>
        </p:nvGrpSpPr>
        <p:grpSpPr>
          <a:xfrm>
            <a:off x="3144726" y="2813214"/>
            <a:ext cx="772969" cy="338554"/>
            <a:chOff x="2198077" y="2162908"/>
            <a:chExt cx="910559" cy="43187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725848-DB36-B443-B6E3-52E8899D6B49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C76735-E85F-3040-94EB-EDA7608D7533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4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EFC7CD2-C4D2-8A44-9E6B-1D43FC98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5954"/>
            <a:ext cx="791599" cy="731002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AF349B9-8BB8-124A-B620-E9E18CD523E1}"/>
              </a:ext>
            </a:extLst>
          </p:cNvPr>
          <p:cNvCxnSpPr>
            <a:cxnSpLocks/>
            <a:stCxn id="5" idx="1"/>
            <a:endCxn id="21" idx="0"/>
          </p:cNvCxnSpPr>
          <p:nvPr/>
        </p:nvCxnSpPr>
        <p:spPr>
          <a:xfrm rot="10800000" flipV="1">
            <a:off x="395800" y="2917094"/>
            <a:ext cx="693908" cy="708859"/>
          </a:xfrm>
          <a:prstGeom prst="curvedConnector2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9D451C-C953-B645-A654-B96BE7EEA195}"/>
              </a:ext>
            </a:extLst>
          </p:cNvPr>
          <p:cNvGrpSpPr/>
          <p:nvPr/>
        </p:nvGrpSpPr>
        <p:grpSpPr>
          <a:xfrm>
            <a:off x="1058968" y="4784441"/>
            <a:ext cx="841897" cy="338554"/>
            <a:chOff x="2198077" y="2162908"/>
            <a:chExt cx="991756" cy="431877"/>
          </a:xfrm>
          <a:solidFill>
            <a:schemeClr val="accent6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2FDA75-6E77-F542-A6BC-C36B29F1B9CE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9C220D-3730-B94A-9A00-C0BA663FF9FB}"/>
                </a:ext>
              </a:extLst>
            </p:cNvPr>
            <p:cNvSpPr txBox="1"/>
            <p:nvPr/>
          </p:nvSpPr>
          <p:spPr>
            <a:xfrm>
              <a:off x="2198077" y="2162908"/>
              <a:ext cx="991756" cy="4318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1’</a:t>
              </a:r>
            </a:p>
          </p:txBody>
        </p:sp>
      </p:grp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26B2028-543E-6742-A1D5-1F37D0ACC072}"/>
              </a:ext>
            </a:extLst>
          </p:cNvPr>
          <p:cNvCxnSpPr>
            <a:stCxn id="21" idx="2"/>
            <a:endCxn id="26" idx="1"/>
          </p:cNvCxnSpPr>
          <p:nvPr/>
        </p:nvCxnSpPr>
        <p:spPr>
          <a:xfrm rot="16200000" flipH="1">
            <a:off x="429003" y="4323753"/>
            <a:ext cx="596762" cy="663168"/>
          </a:xfrm>
          <a:prstGeom prst="curved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162539D-5ED8-AC48-83DF-A2F14EAD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296" y="4491865"/>
            <a:ext cx="952098" cy="87921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123149-3E41-1648-A03C-A6E6006E2F38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900865" y="4931473"/>
            <a:ext cx="920431" cy="222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7487D3-4A0E-5F4B-B851-D1C27FAA1250}"/>
              </a:ext>
            </a:extLst>
          </p:cNvPr>
          <p:cNvGrpSpPr/>
          <p:nvPr/>
        </p:nvGrpSpPr>
        <p:grpSpPr>
          <a:xfrm>
            <a:off x="4105058" y="3741385"/>
            <a:ext cx="1268837" cy="639776"/>
            <a:chOff x="5750166" y="3622429"/>
            <a:chExt cx="1494693" cy="816132"/>
          </a:xfrm>
        </p:grpSpPr>
        <p:sp>
          <p:nvSpPr>
            <p:cNvPr id="33" name="Decision 32">
              <a:extLst>
                <a:ext uri="{FF2B5EF4-FFF2-40B4-BE49-F238E27FC236}">
                  <a16:creationId xmlns:a16="http://schemas.microsoft.com/office/drawing/2014/main" id="{6C70C695-2512-BD44-A829-A1CF957190CB}"/>
                </a:ext>
              </a:extLst>
            </p:cNvPr>
            <p:cNvSpPr/>
            <p:nvPr/>
          </p:nvSpPr>
          <p:spPr>
            <a:xfrm>
              <a:off x="5750166" y="3622429"/>
              <a:ext cx="1494693" cy="816132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BC4958-3ABB-044D-B05D-37B2225A43C2}"/>
                </a:ext>
              </a:extLst>
            </p:cNvPr>
            <p:cNvSpPr txBox="1"/>
            <p:nvPr/>
          </p:nvSpPr>
          <p:spPr>
            <a:xfrm>
              <a:off x="6111393" y="3812941"/>
              <a:ext cx="671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</a:t>
              </a:r>
            </a:p>
          </p:txBody>
        </p:sp>
      </p:grp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5AC92B8-9B41-3A46-AB88-6F72F55FC0AC}"/>
              </a:ext>
            </a:extLst>
          </p:cNvPr>
          <p:cNvCxnSpPr>
            <a:stCxn id="30" idx="3"/>
            <a:endCxn id="33" idx="2"/>
          </p:cNvCxnSpPr>
          <p:nvPr/>
        </p:nvCxnSpPr>
        <p:spPr>
          <a:xfrm flipV="1">
            <a:off x="3773394" y="4381161"/>
            <a:ext cx="966083" cy="550311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Bent Arrow 39">
            <a:extLst>
              <a:ext uri="{FF2B5EF4-FFF2-40B4-BE49-F238E27FC236}">
                <a16:creationId xmlns:a16="http://schemas.microsoft.com/office/drawing/2014/main" id="{190CB3E3-3BA4-9146-8719-D0AF7FDEEC09}"/>
              </a:ext>
            </a:extLst>
          </p:cNvPr>
          <p:cNvSpPr/>
          <p:nvPr/>
        </p:nvSpPr>
        <p:spPr>
          <a:xfrm rot="16200000">
            <a:off x="3204984" y="3366021"/>
            <a:ext cx="513132" cy="95209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3B19FF-5A92-C044-A345-F10AA15DEE0F}"/>
              </a:ext>
            </a:extLst>
          </p:cNvPr>
          <p:cNvSpPr txBox="1"/>
          <p:nvPr/>
        </p:nvSpPr>
        <p:spPr>
          <a:xfrm>
            <a:off x="3343757" y="3548404"/>
            <a:ext cx="907913" cy="28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7FD58-6362-9E40-8960-D8045761101F}"/>
              </a:ext>
            </a:extLst>
          </p:cNvPr>
          <p:cNvSpPr txBox="1"/>
          <p:nvPr/>
        </p:nvSpPr>
        <p:spPr>
          <a:xfrm>
            <a:off x="405349" y="1487588"/>
            <a:ext cx="265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Non-stateful: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8DF48-20FE-9442-AE24-379CB317A5D6}"/>
              </a:ext>
            </a:extLst>
          </p:cNvPr>
          <p:cNvSpPr txBox="1"/>
          <p:nvPr/>
        </p:nvSpPr>
        <p:spPr>
          <a:xfrm>
            <a:off x="6889341" y="1467055"/>
            <a:ext cx="265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State-aware: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6C51620-8534-1642-94F7-82A185E66CF2}"/>
              </a:ext>
            </a:extLst>
          </p:cNvPr>
          <p:cNvGrpSpPr/>
          <p:nvPr/>
        </p:nvGrpSpPr>
        <p:grpSpPr>
          <a:xfrm>
            <a:off x="7079135" y="2492715"/>
            <a:ext cx="772969" cy="338554"/>
            <a:chOff x="2198077" y="2162908"/>
            <a:chExt cx="910559" cy="431877"/>
          </a:xfrm>
          <a:solidFill>
            <a:schemeClr val="accent4"/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3E03329-1C93-A44E-A511-6C04B669EF5E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B40C675-4DB8-224E-B6E0-923BA0D4D666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52412F8-E8D7-FA40-9D6F-C622EFEFCDFC}"/>
              </a:ext>
            </a:extLst>
          </p:cNvPr>
          <p:cNvGrpSpPr/>
          <p:nvPr/>
        </p:nvGrpSpPr>
        <p:grpSpPr>
          <a:xfrm>
            <a:off x="7765799" y="2492715"/>
            <a:ext cx="772969" cy="338554"/>
            <a:chOff x="2198077" y="2162908"/>
            <a:chExt cx="910559" cy="43187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BB8E00A-2E84-2346-8C6C-29DE42148559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67EE8D3-1AFF-ED46-BBEE-E2D532965995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2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3A24A00-C281-814D-8957-6A7C10581E2F}"/>
              </a:ext>
            </a:extLst>
          </p:cNvPr>
          <p:cNvGrpSpPr/>
          <p:nvPr/>
        </p:nvGrpSpPr>
        <p:grpSpPr>
          <a:xfrm>
            <a:off x="7399110" y="5498790"/>
            <a:ext cx="688009" cy="338554"/>
            <a:chOff x="2198077" y="2162908"/>
            <a:chExt cx="810476" cy="431877"/>
          </a:xfrm>
          <a:solidFill>
            <a:schemeClr val="accent6"/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F4E234C-B43F-7E43-A999-50728F3CCE2A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4D1DB90-6394-5D46-AF0A-526EC0801810}"/>
                </a:ext>
              </a:extLst>
            </p:cNvPr>
            <p:cNvSpPr txBox="1"/>
            <p:nvPr/>
          </p:nvSpPr>
          <p:spPr>
            <a:xfrm>
              <a:off x="2198077" y="2162908"/>
              <a:ext cx="810476" cy="4318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Input’</a:t>
              </a:r>
            </a:p>
          </p:txBody>
        </p:sp>
      </p:grp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23DFFEB4-A10A-7641-8E03-90D071545A78}"/>
              </a:ext>
            </a:extLst>
          </p:cNvPr>
          <p:cNvCxnSpPr>
            <a:cxnSpLocks/>
            <a:stCxn id="160" idx="2"/>
            <a:endCxn id="116" idx="1"/>
          </p:cNvCxnSpPr>
          <p:nvPr/>
        </p:nvCxnSpPr>
        <p:spPr>
          <a:xfrm rot="16200000" flipH="1">
            <a:off x="6663368" y="4932324"/>
            <a:ext cx="806681" cy="664803"/>
          </a:xfrm>
          <a:prstGeom prst="curved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1F8B3CBB-7134-9F4A-9DAB-967DBE05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312" y="5206214"/>
            <a:ext cx="952098" cy="879215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2BAB312-B8B8-6F46-895D-1ED2267AA79D}"/>
              </a:ext>
            </a:extLst>
          </p:cNvPr>
          <p:cNvCxnSpPr>
            <a:cxnSpLocks/>
            <a:stCxn id="116" idx="3"/>
            <a:endCxn id="118" idx="1"/>
          </p:cNvCxnSpPr>
          <p:nvPr/>
        </p:nvCxnSpPr>
        <p:spPr>
          <a:xfrm flipV="1">
            <a:off x="8087119" y="5645822"/>
            <a:ext cx="529193" cy="222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9B3E8D-7718-334C-8FD6-3B0754437830}"/>
              </a:ext>
            </a:extLst>
          </p:cNvPr>
          <p:cNvGrpSpPr/>
          <p:nvPr/>
        </p:nvGrpSpPr>
        <p:grpSpPr>
          <a:xfrm>
            <a:off x="10455929" y="4151590"/>
            <a:ext cx="1268837" cy="639776"/>
            <a:chOff x="5750166" y="3622429"/>
            <a:chExt cx="1494693" cy="816132"/>
          </a:xfrm>
        </p:grpSpPr>
        <p:sp>
          <p:nvSpPr>
            <p:cNvPr id="121" name="Decision 120">
              <a:extLst>
                <a:ext uri="{FF2B5EF4-FFF2-40B4-BE49-F238E27FC236}">
                  <a16:creationId xmlns:a16="http://schemas.microsoft.com/office/drawing/2014/main" id="{3691F80F-B1CD-0741-A0CF-A8D65EC55889}"/>
                </a:ext>
              </a:extLst>
            </p:cNvPr>
            <p:cNvSpPr/>
            <p:nvPr/>
          </p:nvSpPr>
          <p:spPr>
            <a:xfrm>
              <a:off x="5750166" y="3622429"/>
              <a:ext cx="1494693" cy="816132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125440D-D5F8-DD46-BDA7-21BF687516D5}"/>
                </a:ext>
              </a:extLst>
            </p:cNvPr>
            <p:cNvSpPr txBox="1"/>
            <p:nvPr/>
          </p:nvSpPr>
          <p:spPr>
            <a:xfrm>
              <a:off x="6111393" y="3812941"/>
              <a:ext cx="671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</a:t>
              </a:r>
            </a:p>
          </p:txBody>
        </p:sp>
      </p:grp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ECF98238-EC84-DD43-B109-A492582AD6F9}"/>
              </a:ext>
            </a:extLst>
          </p:cNvPr>
          <p:cNvCxnSpPr>
            <a:cxnSpLocks/>
            <a:stCxn id="118" idx="3"/>
            <a:endCxn id="121" idx="2"/>
          </p:cNvCxnSpPr>
          <p:nvPr/>
        </p:nvCxnSpPr>
        <p:spPr>
          <a:xfrm flipV="1">
            <a:off x="9568410" y="4791366"/>
            <a:ext cx="1521938" cy="854456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7F36193-C5BC-D942-B66F-1ED27DE57C99}"/>
              </a:ext>
            </a:extLst>
          </p:cNvPr>
          <p:cNvGrpSpPr/>
          <p:nvPr/>
        </p:nvGrpSpPr>
        <p:grpSpPr>
          <a:xfrm>
            <a:off x="8463316" y="2486852"/>
            <a:ext cx="772969" cy="344417"/>
            <a:chOff x="2198077" y="2162908"/>
            <a:chExt cx="910560" cy="43187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D903D04-279D-7346-9885-633749143147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6DBECB2-71E5-F242-B9FC-926F3EA8B4C7}"/>
                </a:ext>
              </a:extLst>
            </p:cNvPr>
            <p:cNvSpPr txBox="1"/>
            <p:nvPr/>
          </p:nvSpPr>
          <p:spPr>
            <a:xfrm>
              <a:off x="2198077" y="2162908"/>
              <a:ext cx="910560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3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A7DA7E23-6B48-A442-80B2-D6325918EC6C}"/>
              </a:ext>
            </a:extLst>
          </p:cNvPr>
          <p:cNvSpPr txBox="1"/>
          <p:nvPr/>
        </p:nvSpPr>
        <p:spPr>
          <a:xfrm>
            <a:off x="6516572" y="244156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4175716-10AB-FC49-9747-01BFAACB512C}"/>
              </a:ext>
            </a:extLst>
          </p:cNvPr>
          <p:cNvGrpSpPr/>
          <p:nvPr/>
        </p:nvGrpSpPr>
        <p:grpSpPr>
          <a:xfrm>
            <a:off x="7068282" y="2962305"/>
            <a:ext cx="772969" cy="338554"/>
            <a:chOff x="2198077" y="2162908"/>
            <a:chExt cx="910559" cy="431877"/>
          </a:xfrm>
          <a:solidFill>
            <a:schemeClr val="accent4"/>
          </a:solidFill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4212AEB-4A8B-9841-AE75-F76C5943F82F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63F7182-539F-6C44-8E83-67E57E525DB2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EE55344-1A94-E447-875B-85CE542941F0}"/>
              </a:ext>
            </a:extLst>
          </p:cNvPr>
          <p:cNvGrpSpPr/>
          <p:nvPr/>
        </p:nvGrpSpPr>
        <p:grpSpPr>
          <a:xfrm>
            <a:off x="7754946" y="2962305"/>
            <a:ext cx="772969" cy="338554"/>
            <a:chOff x="2198077" y="2162908"/>
            <a:chExt cx="910559" cy="431877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6B423F0-A2F4-0944-8056-6A3A8607FC6A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D5A9087-6D4B-C04A-BDDC-FE5013CEBDF4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D9BB410-2490-7E4D-BEFC-A1BDD7409B4E}"/>
              </a:ext>
            </a:extLst>
          </p:cNvPr>
          <p:cNvGrpSpPr/>
          <p:nvPr/>
        </p:nvGrpSpPr>
        <p:grpSpPr>
          <a:xfrm>
            <a:off x="8452463" y="2956442"/>
            <a:ext cx="772969" cy="344417"/>
            <a:chOff x="2198077" y="2162908"/>
            <a:chExt cx="910560" cy="431877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13B571A-A3F6-DF4E-A82B-25E3493DD283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955C239-34D9-5444-A6BB-62EB042C7535}"/>
                </a:ext>
              </a:extLst>
            </p:cNvPr>
            <p:cNvSpPr txBox="1"/>
            <p:nvPr/>
          </p:nvSpPr>
          <p:spPr>
            <a:xfrm>
              <a:off x="2198077" y="2162908"/>
              <a:ext cx="910560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3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EEE7A4E3-B249-C44C-896B-3C1D15EC5F66}"/>
              </a:ext>
            </a:extLst>
          </p:cNvPr>
          <p:cNvSpPr txBox="1"/>
          <p:nvPr/>
        </p:nvSpPr>
        <p:spPr>
          <a:xfrm>
            <a:off x="6505719" y="29111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26B2175-9396-D94A-8A1B-A25F9C72C80A}"/>
              </a:ext>
            </a:extLst>
          </p:cNvPr>
          <p:cNvGrpSpPr/>
          <p:nvPr/>
        </p:nvGrpSpPr>
        <p:grpSpPr>
          <a:xfrm>
            <a:off x="7079135" y="3454006"/>
            <a:ext cx="772969" cy="338554"/>
            <a:chOff x="2198077" y="2162908"/>
            <a:chExt cx="910559" cy="431877"/>
          </a:xfrm>
          <a:solidFill>
            <a:schemeClr val="accent4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A0959CD-3E01-F248-AC1B-B2729D9F8A44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041AB96-9CD6-BA4E-9525-D82895C109CC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1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647DE1-89C0-5042-BFFA-AD59741A20EC}"/>
              </a:ext>
            </a:extLst>
          </p:cNvPr>
          <p:cNvGrpSpPr/>
          <p:nvPr/>
        </p:nvGrpSpPr>
        <p:grpSpPr>
          <a:xfrm>
            <a:off x="7765799" y="3454006"/>
            <a:ext cx="772969" cy="338554"/>
            <a:chOff x="2198077" y="2162908"/>
            <a:chExt cx="910559" cy="431877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F3CA891-BBE5-2944-A29A-68D8BFDF0658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D95EDCA-1E20-D147-880E-4FB94FB391BE}"/>
                </a:ext>
              </a:extLst>
            </p:cNvPr>
            <p:cNvSpPr txBox="1"/>
            <p:nvPr/>
          </p:nvSpPr>
          <p:spPr>
            <a:xfrm>
              <a:off x="2198077" y="2162908"/>
              <a:ext cx="910559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3F26350-AA28-6A44-B1B8-2B3985F1F1C9}"/>
              </a:ext>
            </a:extLst>
          </p:cNvPr>
          <p:cNvGrpSpPr/>
          <p:nvPr/>
        </p:nvGrpSpPr>
        <p:grpSpPr>
          <a:xfrm>
            <a:off x="8463316" y="3448143"/>
            <a:ext cx="772969" cy="344417"/>
            <a:chOff x="2198077" y="2162908"/>
            <a:chExt cx="910560" cy="431877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C21C853-6EDA-654A-AC31-7B96F07529B8}"/>
                </a:ext>
              </a:extLst>
            </p:cNvPr>
            <p:cNvSpPr/>
            <p:nvPr/>
          </p:nvSpPr>
          <p:spPr>
            <a:xfrm>
              <a:off x="2198077" y="2162908"/>
              <a:ext cx="808892" cy="3516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0552CFF-AD0C-3849-8DC2-BCD58AEBAC75}"/>
                </a:ext>
              </a:extLst>
            </p:cNvPr>
            <p:cNvSpPr txBox="1"/>
            <p:nvPr/>
          </p:nvSpPr>
          <p:spPr>
            <a:xfrm>
              <a:off x="2198077" y="2162908"/>
              <a:ext cx="910560" cy="431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3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CF5A81E-9DC9-3842-A5C5-031BB52CCF7A}"/>
              </a:ext>
            </a:extLst>
          </p:cNvPr>
          <p:cNvSpPr txBox="1"/>
          <p:nvPr/>
        </p:nvSpPr>
        <p:spPr>
          <a:xfrm>
            <a:off x="6516572" y="340285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Q3</a:t>
            </a: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E4EF32D5-BE62-1B45-A703-4AE8F111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07" y="4130384"/>
            <a:ext cx="791599" cy="731002"/>
          </a:xfrm>
          <a:prstGeom prst="rect">
            <a:avLst/>
          </a:prstGeom>
        </p:spPr>
      </p:pic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323023BE-4B04-5E4C-A488-CBCEF1E3EC30}"/>
              </a:ext>
            </a:extLst>
          </p:cNvPr>
          <p:cNvCxnSpPr>
            <a:cxnSpLocks/>
            <a:stCxn id="164" idx="1"/>
            <a:endCxn id="160" idx="1"/>
          </p:cNvCxnSpPr>
          <p:nvPr/>
        </p:nvCxnSpPr>
        <p:spPr>
          <a:xfrm rot="10800000" flipH="1" flipV="1">
            <a:off x="6171743" y="3073801"/>
            <a:ext cx="166763" cy="1422084"/>
          </a:xfrm>
          <a:prstGeom prst="curvedConnector3">
            <a:avLst>
              <a:gd name="adj1" fmla="val -137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Left Brace 163">
            <a:extLst>
              <a:ext uri="{FF2B5EF4-FFF2-40B4-BE49-F238E27FC236}">
                <a16:creationId xmlns:a16="http://schemas.microsoft.com/office/drawing/2014/main" id="{5E3BDBF5-78D1-B24A-9269-582C7023D5B4}"/>
              </a:ext>
            </a:extLst>
          </p:cNvPr>
          <p:cNvSpPr/>
          <p:nvPr/>
        </p:nvSpPr>
        <p:spPr>
          <a:xfrm>
            <a:off x="6171744" y="2470644"/>
            <a:ext cx="389585" cy="12063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rminator 166">
            <a:extLst>
              <a:ext uri="{FF2B5EF4-FFF2-40B4-BE49-F238E27FC236}">
                <a16:creationId xmlns:a16="http://schemas.microsoft.com/office/drawing/2014/main" id="{E097C9E6-B3A7-6940-905A-8F4FA923DD5B}"/>
              </a:ext>
            </a:extLst>
          </p:cNvPr>
          <p:cNvSpPr/>
          <p:nvPr/>
        </p:nvSpPr>
        <p:spPr>
          <a:xfrm>
            <a:off x="10386630" y="2782227"/>
            <a:ext cx="1407434" cy="677776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64152A4-8744-4743-943A-8D26B7D95D14}"/>
              </a:ext>
            </a:extLst>
          </p:cNvPr>
          <p:cNvCxnSpPr>
            <a:cxnSpLocks/>
            <a:stCxn id="121" idx="0"/>
            <a:endCxn id="167" idx="2"/>
          </p:cNvCxnSpPr>
          <p:nvPr/>
        </p:nvCxnSpPr>
        <p:spPr>
          <a:xfrm flipH="1" flipV="1">
            <a:off x="11090347" y="3460003"/>
            <a:ext cx="1" cy="69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4733F9DB-5551-2E44-A68A-6C634DECFFD3}"/>
              </a:ext>
            </a:extLst>
          </p:cNvPr>
          <p:cNvSpPr/>
          <p:nvPr/>
        </p:nvSpPr>
        <p:spPr>
          <a:xfrm>
            <a:off x="9255857" y="2451682"/>
            <a:ext cx="336817" cy="12853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Left Arrow 176">
            <a:extLst>
              <a:ext uri="{FF2B5EF4-FFF2-40B4-BE49-F238E27FC236}">
                <a16:creationId xmlns:a16="http://schemas.microsoft.com/office/drawing/2014/main" id="{02AA1F2C-FFFF-544C-BE11-4E48EF062B0D}"/>
              </a:ext>
            </a:extLst>
          </p:cNvPr>
          <p:cNvSpPr/>
          <p:nvPr/>
        </p:nvSpPr>
        <p:spPr>
          <a:xfrm>
            <a:off x="9583051" y="2947388"/>
            <a:ext cx="740646" cy="2895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rminator 177">
            <a:extLst>
              <a:ext uri="{FF2B5EF4-FFF2-40B4-BE49-F238E27FC236}">
                <a16:creationId xmlns:a16="http://schemas.microsoft.com/office/drawing/2014/main" id="{97E81B77-0DF8-294E-AAC1-90E53DD23E96}"/>
              </a:ext>
            </a:extLst>
          </p:cNvPr>
          <p:cNvSpPr/>
          <p:nvPr/>
        </p:nvSpPr>
        <p:spPr>
          <a:xfrm>
            <a:off x="5961185" y="2875986"/>
            <a:ext cx="3631489" cy="389703"/>
          </a:xfrm>
          <a:prstGeom prst="flowChartTerminator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7651</TotalTime>
  <Words>492</Words>
  <Application>Microsoft Office PowerPoint</Application>
  <PresentationFormat>Widescreen</PresentationFormat>
  <Paragraphs>131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Office Theme</vt:lpstr>
      <vt:lpstr>PowerPoint Presentation</vt:lpstr>
      <vt:lpstr>Protocol fuzzers</vt:lpstr>
      <vt:lpstr>Coverage-guided greybox fuzzers</vt:lpstr>
      <vt:lpstr>Challenges when applied to protocol fuzzing…</vt:lpstr>
      <vt:lpstr>Example</vt:lpstr>
      <vt:lpstr>Goal of Design</vt:lpstr>
      <vt:lpstr>System Overview</vt:lpstr>
      <vt:lpstr>AFL Forkserver</vt:lpstr>
      <vt:lpstr>State-aware fuzzer</vt:lpstr>
      <vt:lpstr>Instrumenting testing programs (maybe delete)</vt:lpstr>
      <vt:lpstr>Search Policy</vt:lpstr>
      <vt:lpstr>Search Policy: what to monitor?</vt:lpstr>
      <vt:lpstr>Single packet fuzzing</vt:lpstr>
      <vt:lpstr>Stateful fuzzing</vt:lpstr>
      <vt:lpstr>Future work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Yurong</dc:creator>
  <cp:lastModifiedBy>Chen, Yurong</cp:lastModifiedBy>
  <cp:revision>723</cp:revision>
  <cp:lastPrinted>2017-11-03T15:35:29Z</cp:lastPrinted>
  <dcterms:created xsi:type="dcterms:W3CDTF">2017-10-12T02:24:06Z</dcterms:created>
  <dcterms:modified xsi:type="dcterms:W3CDTF">2020-01-13T00:18:23Z</dcterms:modified>
</cp:coreProperties>
</file>